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60" r:id="rId4"/>
    <p:sldId id="257" r:id="rId5"/>
    <p:sldId id="261" r:id="rId6"/>
    <p:sldId id="258" r:id="rId7"/>
    <p:sldId id="262" r:id="rId8"/>
    <p:sldId id="263" r:id="rId9"/>
    <p:sldId id="264" r:id="rId10"/>
    <p:sldId id="265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216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C6F28-5550-45E2-88DE-FB0D8560F317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522328-70C2-4317-B1A7-D84174C720D8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DA776-1350-405B-BED5-2669BD9FD0BA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6362-D805-4920-96EB-4B42BD7708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637087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DA776-1350-405B-BED5-2669BD9FD0BA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6362-D805-4920-96EB-4B42BD7708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925422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DA776-1350-405B-BED5-2669BD9FD0BA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6362-D805-4920-96EB-4B42BD7708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11354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DA776-1350-405B-BED5-2669BD9FD0BA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6362-D805-4920-96EB-4B42BD7708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130927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DA776-1350-405B-BED5-2669BD9FD0BA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6362-D805-4920-96EB-4B42BD7708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161308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DA776-1350-405B-BED5-2669BD9FD0BA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6362-D805-4920-96EB-4B42BD7708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436145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DA776-1350-405B-BED5-2669BD9FD0BA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6362-D805-4920-96EB-4B42BD7708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755688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DA776-1350-405B-BED5-2669BD9FD0BA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6362-D805-4920-96EB-4B42BD7708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586772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DA776-1350-405B-BED5-2669BD9FD0BA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6362-D805-4920-96EB-4B42BD7708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359094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DA776-1350-405B-BED5-2669BD9FD0BA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6362-D805-4920-96EB-4B42BD7708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6394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DA776-1350-405B-BED5-2669BD9FD0BA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86362-D805-4920-96EB-4B42BD7708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426369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DA776-1350-405B-BED5-2669BD9FD0BA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86362-D805-4920-96EB-4B42BD77081B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574526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2786082"/>
          </a:xfrm>
        </p:spPr>
        <p:txBody>
          <a:bodyPr>
            <a:normAutofit/>
          </a:bodyPr>
          <a:lstStyle/>
          <a:p>
            <a:r>
              <a:rPr lang="it-IT" sz="8000" dirty="0" smtClean="0"/>
              <a:t>FORMAZIONE ASL </a:t>
            </a:r>
            <a:r>
              <a:rPr lang="it-IT" sz="6700" dirty="0" smtClean="0"/>
              <a:t/>
            </a:r>
            <a:br>
              <a:rPr lang="it-IT" sz="6700" dirty="0" smtClean="0"/>
            </a:br>
            <a:r>
              <a:rPr lang="it-IT" sz="6700" dirty="0" smtClean="0"/>
              <a:t>Meccanici ed Elettrici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286248" y="5029208"/>
            <a:ext cx="4572032" cy="1185874"/>
          </a:xfrm>
        </p:spPr>
        <p:txBody>
          <a:bodyPr>
            <a:normAutofit/>
          </a:bodyPr>
          <a:lstStyle/>
          <a:p>
            <a:r>
              <a:rPr lang="it-IT" b="1" dirty="0" smtClean="0"/>
              <a:t>Mercoledì</a:t>
            </a:r>
            <a:r>
              <a:rPr lang="it-IT" b="1" dirty="0" smtClean="0"/>
              <a:t> </a:t>
            </a:r>
            <a:r>
              <a:rPr lang="it-IT" b="1" dirty="0" smtClean="0"/>
              <a:t>6</a:t>
            </a:r>
            <a:r>
              <a:rPr lang="it-IT" b="1" dirty="0" smtClean="0"/>
              <a:t> </a:t>
            </a:r>
            <a:r>
              <a:rPr lang="it-IT" b="1" dirty="0" smtClean="0"/>
              <a:t>aprile </a:t>
            </a:r>
            <a:r>
              <a:rPr lang="it-IT" b="1" dirty="0" smtClean="0"/>
              <a:t>2016 </a:t>
            </a:r>
            <a:r>
              <a:rPr lang="it-IT" b="1" dirty="0" smtClean="0"/>
              <a:t>CREMONA   </a:t>
            </a:r>
            <a:r>
              <a:rPr lang="it-IT" b="1" i="1" dirty="0" err="1" smtClean="0"/>
              <a:t>I.S.</a:t>
            </a:r>
            <a:r>
              <a:rPr lang="it-IT" b="1" i="1" dirty="0" smtClean="0"/>
              <a:t> GHISLERI</a:t>
            </a:r>
            <a:endParaRPr lang="it-IT" b="1" dirty="0" smtClean="0"/>
          </a:p>
          <a:p>
            <a:endParaRPr lang="it-IT" dirty="0"/>
          </a:p>
        </p:txBody>
      </p:sp>
      <p:sp>
        <p:nvSpPr>
          <p:cNvPr id="4" name="Sottotitolo 2"/>
          <p:cNvSpPr txBox="1">
            <a:spLocks/>
          </p:cNvSpPr>
          <p:nvPr/>
        </p:nvSpPr>
        <p:spPr>
          <a:xfrm>
            <a:off x="500034" y="4886332"/>
            <a:ext cx="3786214" cy="1185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rush Script MT" pitchFamily="66" charset="0"/>
            </a:endParaRPr>
          </a:p>
        </p:txBody>
      </p:sp>
      <p:sp>
        <p:nvSpPr>
          <p:cNvPr id="6" name="Sottotitolo 2"/>
          <p:cNvSpPr txBox="1">
            <a:spLocks/>
          </p:cNvSpPr>
          <p:nvPr/>
        </p:nvSpPr>
        <p:spPr>
          <a:xfrm>
            <a:off x="357158" y="5172084"/>
            <a:ext cx="4214842" cy="118587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3200" dirty="0" smtClean="0">
                <a:solidFill>
                  <a:schemeClr val="tx1">
                    <a:tint val="75000"/>
                  </a:schemeClr>
                </a:solidFill>
                <a:latin typeface="Brush Script MT" pitchFamily="66" charset="0"/>
              </a:rPr>
              <a:t>Prof. Stefano </a:t>
            </a:r>
            <a:r>
              <a:rPr lang="it-IT" sz="3200" dirty="0" err="1" smtClean="0">
                <a:solidFill>
                  <a:schemeClr val="tx1">
                    <a:tint val="75000"/>
                  </a:schemeClr>
                </a:solidFill>
                <a:latin typeface="Brush Script MT" pitchFamily="66" charset="0"/>
              </a:rPr>
              <a:t>Francinelli</a:t>
            </a:r>
            <a:endParaRPr lang="it-IT" sz="3200" dirty="0" smtClean="0">
              <a:solidFill>
                <a:schemeClr val="tx1">
                  <a:tint val="75000"/>
                </a:schemeClr>
              </a:solidFill>
              <a:latin typeface="Brush Script MT" pitchFamily="66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rush Script MT" pitchFamily="66" charset="0"/>
              </a:rPr>
              <a:t>I.I.S.</a:t>
            </a:r>
            <a:r>
              <a:rPr kumimoji="0" lang="it-IT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rush Script MT" pitchFamily="66" charset="0"/>
              </a:rPr>
              <a:t> di </a:t>
            </a:r>
            <a:r>
              <a:rPr kumimoji="0" lang="it-IT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rush Script MT" pitchFamily="66" charset="0"/>
              </a:rPr>
              <a:t>Vallesabbia</a:t>
            </a:r>
            <a:r>
              <a:rPr kumimoji="0" lang="it-IT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Brush Script MT" pitchFamily="66" charset="0"/>
              </a:rPr>
              <a:t> “G. Perlasca”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3200" baseline="0" dirty="0" smtClean="0">
                <a:solidFill>
                  <a:schemeClr val="tx1">
                    <a:tint val="75000"/>
                  </a:schemeClr>
                </a:solidFill>
                <a:latin typeface="Brush Script MT" pitchFamily="66" charset="0"/>
              </a:rPr>
              <a:t>25079</a:t>
            </a:r>
            <a:r>
              <a:rPr lang="it-IT" sz="3200" dirty="0" smtClean="0">
                <a:solidFill>
                  <a:schemeClr val="tx1">
                    <a:tint val="75000"/>
                  </a:schemeClr>
                </a:solidFill>
                <a:latin typeface="Brush Script MT" pitchFamily="66" charset="0"/>
              </a:rPr>
              <a:t> </a:t>
            </a:r>
            <a:r>
              <a:rPr lang="it-IT" sz="3200" dirty="0" err="1" smtClean="0">
                <a:solidFill>
                  <a:schemeClr val="tx1">
                    <a:tint val="75000"/>
                  </a:schemeClr>
                </a:solidFill>
                <a:latin typeface="Brush Script MT" pitchFamily="66" charset="0"/>
              </a:rPr>
              <a:t>Vobarno</a:t>
            </a:r>
            <a:r>
              <a:rPr lang="it-IT" sz="3200" dirty="0" smtClean="0">
                <a:solidFill>
                  <a:schemeClr val="tx1">
                    <a:tint val="75000"/>
                  </a:schemeClr>
                </a:solidFill>
                <a:latin typeface="Brush Script MT" pitchFamily="66" charset="0"/>
              </a:rPr>
              <a:t> (BS)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rush Script MT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568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RICORDARSI CHE  :</a:t>
            </a:r>
            <a:br>
              <a:rPr lang="it-IT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"/>
              <a:defRPr/>
            </a:pPr>
            <a:r>
              <a:rPr lang="it-IT" dirty="0" smtClean="0"/>
              <a:t>LA SCUOLA attiva la </a:t>
            </a:r>
            <a:r>
              <a:rPr lang="it-IT" b="1" dirty="0" smtClean="0">
                <a:solidFill>
                  <a:srgbClr val="FF0000"/>
                </a:solidFill>
              </a:rPr>
              <a:t>copertura assicurativa </a:t>
            </a:r>
            <a:r>
              <a:rPr lang="it-IT" dirty="0" smtClean="0"/>
              <a:t>dei tirocinanti;</a:t>
            </a:r>
            <a:r>
              <a:rPr lang="it-IT" altLang="it-IT" dirty="0" smtClean="0"/>
              <a:t> </a:t>
            </a:r>
          </a:p>
          <a:p>
            <a:pPr algn="just">
              <a:buFont typeface="Wingdings" panose="05000000000000000000" pitchFamily="2" charset="2"/>
              <a:buChar char=""/>
              <a:defRPr/>
            </a:pPr>
            <a:r>
              <a:rPr lang="it-IT" altLang="it-IT" dirty="0" smtClean="0"/>
              <a:t>LA SCUOLA assicura lo studente presso l’</a:t>
            </a:r>
            <a:r>
              <a:rPr lang="it-IT" altLang="it-IT" dirty="0" smtClean="0">
                <a:solidFill>
                  <a:srgbClr val="FF0000"/>
                </a:solidFill>
              </a:rPr>
              <a:t>INAIL </a:t>
            </a:r>
            <a:r>
              <a:rPr lang="it-IT" altLang="it-IT" dirty="0" smtClean="0"/>
              <a:t>contro gli infortuni sul lavoro</a:t>
            </a:r>
            <a:r>
              <a:rPr lang="it-IT" altLang="it-IT" dirty="0" smtClean="0">
                <a:solidFill>
                  <a:srgbClr val="2D2D8A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(“</a:t>
            </a:r>
            <a:r>
              <a:rPr lang="it-IT" altLang="it-IT" dirty="0" smtClean="0"/>
              <a:t>gestione per conto dello Stato”)</a:t>
            </a:r>
            <a:endParaRPr lang="it-IT" dirty="0"/>
          </a:p>
          <a:p>
            <a:pPr algn="just">
              <a:buFont typeface="Wingdings" panose="05000000000000000000" pitchFamily="2" charset="2"/>
              <a:buChar char=""/>
              <a:defRPr/>
            </a:pPr>
            <a:endParaRPr lang="it-IT" dirty="0"/>
          </a:p>
          <a:p>
            <a:pPr algn="just">
              <a:buFont typeface="Wingdings" panose="05000000000000000000" pitchFamily="2" charset="2"/>
              <a:buChar char=""/>
              <a:defRPr/>
            </a:pPr>
            <a:r>
              <a:rPr lang="it-IT" dirty="0" smtClean="0"/>
              <a:t>La CONVENZIONE E IL PIANO FORMATIVO specifico </a:t>
            </a:r>
            <a:r>
              <a:rPr lang="it-IT" dirty="0"/>
              <a:t>sottoscritti </a:t>
            </a:r>
            <a:r>
              <a:rPr lang="it-IT" b="1" dirty="0">
                <a:solidFill>
                  <a:srgbClr val="FF0000"/>
                </a:solidFill>
              </a:rPr>
              <a:t>sono tenuti agli atti </a:t>
            </a:r>
            <a:r>
              <a:rPr lang="it-IT" dirty="0"/>
              <a:t>dal soggetto promotore e dal soggetto ospitante</a:t>
            </a:r>
            <a:r>
              <a:rPr lang="it-IT" dirty="0" smtClean="0"/>
              <a:t>;</a:t>
            </a:r>
          </a:p>
          <a:p>
            <a:pPr algn="just">
              <a:buFont typeface="Wingdings" panose="05000000000000000000" pitchFamily="2" charset="2"/>
              <a:buChar char=""/>
              <a:defRPr/>
            </a:pPr>
            <a:endParaRPr lang="it-IT" dirty="0"/>
          </a:p>
          <a:p>
            <a:pPr algn="just">
              <a:buFont typeface="Wingdings" panose="05000000000000000000" pitchFamily="2" charset="2"/>
              <a:buChar char=""/>
              <a:defRPr/>
            </a:pPr>
            <a:r>
              <a:rPr lang="it-IT" dirty="0"/>
              <a:t>N° DI STUDENTI / </a:t>
            </a:r>
            <a:r>
              <a:rPr lang="it-IT" dirty="0" smtClean="0"/>
              <a:t>AZIENDA : non </a:t>
            </a:r>
            <a:r>
              <a:rPr lang="it-IT" dirty="0"/>
              <a:t>esistono vincoli </a:t>
            </a:r>
            <a:r>
              <a:rPr lang="it-IT" dirty="0" smtClean="0"/>
              <a:t>numerici</a:t>
            </a:r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3719409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it-IT" b="1" dirty="0" smtClean="0">
                <a:latin typeface="Batang" pitchFamily="18" charset="-127"/>
                <a:ea typeface="Batang" pitchFamily="18" charset="-127"/>
              </a:rPr>
              <a:t/>
            </a:r>
            <a:br>
              <a:rPr lang="it-IT" b="1" dirty="0" smtClean="0">
                <a:latin typeface="Batang" pitchFamily="18" charset="-127"/>
                <a:ea typeface="Batang" pitchFamily="18" charset="-127"/>
              </a:rPr>
            </a:br>
            <a:r>
              <a:rPr lang="it-IT" b="1" dirty="0" smtClean="0">
                <a:latin typeface="Batang" pitchFamily="18" charset="-127"/>
                <a:ea typeface="Batang" pitchFamily="18" charset="-127"/>
              </a:rPr>
              <a:t>2-COS’E’ASL</a:t>
            </a:r>
            <a:r>
              <a:rPr lang="it-IT" dirty="0" smtClean="0">
                <a:latin typeface="Batang" pitchFamily="18" charset="-127"/>
                <a:ea typeface="Batang" pitchFamily="18" charset="-127"/>
              </a:rPr>
              <a:t> ?</a:t>
            </a:r>
            <a:br>
              <a:rPr lang="it-IT" dirty="0" smtClean="0">
                <a:latin typeface="Batang" pitchFamily="18" charset="-127"/>
                <a:ea typeface="Batang" pitchFamily="18" charset="-127"/>
              </a:rPr>
            </a:br>
            <a:endParaRPr lang="it-IT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0" y="1700808"/>
            <a:ext cx="8229600" cy="42050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altLang="it-IT" sz="3600" b="1" dirty="0" smtClean="0">
                <a:solidFill>
                  <a:srgbClr val="A800A8"/>
                </a:solidFill>
                <a:latin typeface="Verdana" pitchFamily="34" charset="0"/>
              </a:rPr>
              <a:t>E’ ATTIVITA’ FORMATIVA </a:t>
            </a:r>
          </a:p>
          <a:p>
            <a:pPr marL="0" indent="0" algn="ctr">
              <a:buNone/>
            </a:pPr>
            <a:r>
              <a:rPr lang="it-IT" altLang="it-IT" sz="2400" b="1" dirty="0" smtClean="0">
                <a:solidFill>
                  <a:srgbClr val="FF0000"/>
                </a:solidFill>
                <a:latin typeface="Verdana" pitchFamily="34" charset="0"/>
              </a:rPr>
              <a:t>fa’ acquisire competenze disciplinari</a:t>
            </a:r>
          </a:p>
          <a:p>
            <a:pPr marL="0" indent="0" algn="ctr">
              <a:buNone/>
            </a:pPr>
            <a:endParaRPr lang="it-IT" altLang="it-IT" sz="2400" dirty="0" smtClean="0">
              <a:solidFill>
                <a:srgbClr val="A800A8"/>
              </a:solidFill>
              <a:latin typeface="Verdana" pitchFamily="34" charset="0"/>
            </a:endParaRPr>
          </a:p>
          <a:p>
            <a:pPr marL="0" indent="0" algn="ctr">
              <a:buNone/>
            </a:pPr>
            <a:r>
              <a:rPr lang="it-IT" altLang="it-IT" sz="3600" b="1" dirty="0" smtClean="0">
                <a:solidFill>
                  <a:srgbClr val="A800A8"/>
                </a:solidFill>
                <a:latin typeface="Verdana" pitchFamily="34" charset="0"/>
              </a:rPr>
              <a:t>E’METODOLOGIA DIDATTICA</a:t>
            </a:r>
          </a:p>
          <a:p>
            <a:pPr marL="0" indent="0" algn="ctr">
              <a:buNone/>
            </a:pPr>
            <a:r>
              <a:rPr lang="it-IT" altLang="it-IT" sz="2400" b="1" dirty="0">
                <a:solidFill>
                  <a:srgbClr val="FF0000"/>
                </a:solidFill>
                <a:latin typeface="Verdana" pitchFamily="34" charset="0"/>
              </a:rPr>
              <a:t>in un contesto </a:t>
            </a:r>
            <a:r>
              <a:rPr lang="it-IT" altLang="it-IT" sz="2400" b="1" dirty="0" smtClean="0">
                <a:solidFill>
                  <a:srgbClr val="FF0000"/>
                </a:solidFill>
                <a:latin typeface="Verdana" pitchFamily="34" charset="0"/>
              </a:rPr>
              <a:t>reale</a:t>
            </a:r>
          </a:p>
          <a:p>
            <a:pPr marL="0" indent="0" algn="ctr">
              <a:buNone/>
            </a:pPr>
            <a:r>
              <a:rPr lang="it-IT" altLang="it-IT" sz="3600" b="1" dirty="0">
                <a:solidFill>
                  <a:srgbClr val="A800A8"/>
                </a:solidFill>
                <a:latin typeface="Verdana" pitchFamily="34" charset="0"/>
              </a:rPr>
              <a:t>QUINDI </a:t>
            </a:r>
          </a:p>
          <a:p>
            <a:pPr marL="0" indent="0" algn="ctr">
              <a:buNone/>
            </a:pPr>
            <a:r>
              <a:rPr lang="it-IT" altLang="it-IT" sz="2400" b="1" dirty="0" smtClean="0">
                <a:solidFill>
                  <a:srgbClr val="FF0000"/>
                </a:solidFill>
                <a:latin typeface="Verdana" pitchFamily="34" charset="0"/>
              </a:rPr>
              <a:t>E’ </a:t>
            </a:r>
            <a:r>
              <a:rPr lang="it-IT" altLang="it-IT" sz="2400" b="1" i="1" u="sng" dirty="0" smtClean="0">
                <a:solidFill>
                  <a:srgbClr val="FF0000"/>
                </a:solidFill>
                <a:latin typeface="Verdana" pitchFamily="34" charset="0"/>
              </a:rPr>
              <a:t>parte integrante</a:t>
            </a:r>
            <a:r>
              <a:rPr lang="it-IT" altLang="it-IT" sz="2400" b="1" u="sng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it-IT" altLang="it-IT" sz="2400" b="1" dirty="0" smtClean="0">
                <a:solidFill>
                  <a:srgbClr val="FF0000"/>
                </a:solidFill>
                <a:latin typeface="Verdana" pitchFamily="34" charset="0"/>
              </a:rPr>
              <a:t>dell’intero percorso formativo</a:t>
            </a:r>
            <a:endParaRPr lang="it-IT" altLang="it-IT" sz="2400" b="1" dirty="0">
              <a:solidFill>
                <a:srgbClr val="FF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746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EFFETTI SULLO STUDENTE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altLang="it-IT" dirty="0" smtClean="0">
                <a:solidFill>
                  <a:srgbClr val="FF0000"/>
                </a:solidFill>
                <a:latin typeface="Verdana" pitchFamily="34" charset="0"/>
              </a:rPr>
              <a:t>Sviluppo di competenze spendibili e professionali</a:t>
            </a:r>
            <a:r>
              <a:rPr lang="it-IT" altLang="it-IT" dirty="0" smtClean="0">
                <a:solidFill>
                  <a:srgbClr val="000066"/>
                </a:solidFill>
                <a:latin typeface="Verdana" pitchFamily="34" charset="0"/>
              </a:rPr>
              <a:t> </a:t>
            </a:r>
            <a:r>
              <a:rPr lang="it-IT" altLang="it-IT" dirty="0" smtClean="0">
                <a:solidFill>
                  <a:srgbClr val="000066"/>
                </a:solidFill>
                <a:latin typeface="Times New Roman" charset="0"/>
                <a:sym typeface="Symbol" pitchFamily="18" charset="2"/>
              </a:rPr>
              <a:t></a:t>
            </a:r>
            <a:r>
              <a:rPr lang="it-IT" altLang="it-IT" dirty="0" smtClean="0">
                <a:solidFill>
                  <a:srgbClr val="000066"/>
                </a:solidFill>
                <a:latin typeface="Times New Roman" charset="0"/>
              </a:rPr>
              <a:t>  </a:t>
            </a:r>
            <a:r>
              <a:rPr lang="it-IT" altLang="it-IT" i="1" dirty="0" smtClean="0">
                <a:solidFill>
                  <a:srgbClr val="000066"/>
                </a:solidFill>
                <a:latin typeface="Verdana" pitchFamily="34" charset="0"/>
              </a:rPr>
              <a:t>effetti positivi sulla MOTIVAZIONE AD APPRENDERE</a:t>
            </a:r>
          </a:p>
          <a:p>
            <a:r>
              <a:rPr lang="it-IT" altLang="it-IT" dirty="0" smtClean="0">
                <a:solidFill>
                  <a:srgbClr val="FF0000"/>
                </a:solidFill>
                <a:latin typeface="Verdana" pitchFamily="34" charset="0"/>
              </a:rPr>
              <a:t>Valenza orientativa</a:t>
            </a:r>
            <a:r>
              <a:rPr lang="it-IT" altLang="it-IT" dirty="0" smtClean="0">
                <a:solidFill>
                  <a:srgbClr val="FF0000"/>
                </a:solidFill>
                <a:latin typeface="Verdana" pitchFamily="34" charset="0"/>
                <a:sym typeface="Wingdings" pitchFamily="2" charset="2"/>
              </a:rPr>
              <a:t> </a:t>
            </a:r>
            <a:r>
              <a:rPr lang="it-IT" altLang="it-IT" dirty="0" smtClean="0">
                <a:solidFill>
                  <a:srgbClr val="000066"/>
                </a:solidFill>
                <a:latin typeface="Verdana" pitchFamily="34" charset="0"/>
              </a:rPr>
              <a:t>legata all’aspetto professionale dei percorsi  e alle </a:t>
            </a:r>
            <a:r>
              <a:rPr lang="it-IT" altLang="it-IT" i="1" dirty="0">
                <a:solidFill>
                  <a:srgbClr val="000066"/>
                </a:solidFill>
                <a:latin typeface="Verdana" pitchFamily="34" charset="0"/>
              </a:rPr>
              <a:t>SCELTE FUTURE</a:t>
            </a:r>
          </a:p>
          <a:p>
            <a:r>
              <a:rPr lang="it-IT" altLang="it-IT" dirty="0" smtClean="0">
                <a:solidFill>
                  <a:srgbClr val="FF0000"/>
                </a:solidFill>
                <a:latin typeface="Verdana" pitchFamily="34" charset="0"/>
              </a:rPr>
              <a:t>Personalizzazione dei percorsi </a:t>
            </a:r>
            <a:r>
              <a:rPr lang="it-IT" altLang="it-IT" dirty="0" smtClean="0">
                <a:solidFill>
                  <a:srgbClr val="000066"/>
                </a:solidFill>
                <a:latin typeface="Verdana" pitchFamily="34" charset="0"/>
              </a:rPr>
              <a:t>di apprendimento </a:t>
            </a:r>
            <a:r>
              <a:rPr lang="it-IT" altLang="it-IT" dirty="0" smtClean="0">
                <a:solidFill>
                  <a:srgbClr val="000066"/>
                </a:solidFill>
                <a:latin typeface="Verdana" pitchFamily="34" charset="0"/>
                <a:sym typeface="Symbol" pitchFamily="18" charset="2"/>
              </a:rPr>
              <a:t> </a:t>
            </a:r>
            <a:r>
              <a:rPr lang="it-IT" altLang="it-IT" i="1" dirty="0" smtClean="0">
                <a:solidFill>
                  <a:srgbClr val="000066"/>
                </a:solidFill>
                <a:latin typeface="Verdana" pitchFamily="34" charset="0"/>
              </a:rPr>
              <a:t>favorire lo sviluppo delle </a:t>
            </a:r>
            <a:r>
              <a:rPr lang="it-IT" altLang="it-IT" i="1" dirty="0">
                <a:solidFill>
                  <a:srgbClr val="000066"/>
                </a:solidFill>
                <a:latin typeface="Verdana" pitchFamily="34" charset="0"/>
              </a:rPr>
              <a:t>POTENZIALITÀ e delle ATTITUDINI INDIVIDUALI</a:t>
            </a:r>
          </a:p>
          <a:p>
            <a:endParaRPr lang="it-IT" altLang="it-IT" dirty="0" smtClean="0">
              <a:solidFill>
                <a:srgbClr val="000066"/>
              </a:solidFill>
              <a:latin typeface="Verdana" pitchFamily="34" charset="0"/>
            </a:endParaRPr>
          </a:p>
          <a:p>
            <a:endParaRPr lang="it-IT" altLang="it-IT" dirty="0" smtClean="0">
              <a:solidFill>
                <a:srgbClr val="000066"/>
              </a:solidFill>
              <a:latin typeface="Verdana" pitchFamily="34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919524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Ma anche EFFETTI  SUL DOCENTE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24535"/>
          </a:xfrm>
        </p:spPr>
        <p:txBody>
          <a:bodyPr>
            <a:normAutofit fontScale="92500" lnSpcReduction="10000"/>
          </a:bodyPr>
          <a:lstStyle/>
          <a:p>
            <a:r>
              <a:rPr lang="it-IT" altLang="it-IT" sz="28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Sviluppo di competenze…. </a:t>
            </a:r>
            <a:r>
              <a:rPr lang="it-IT" altLang="it-IT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nuove</a:t>
            </a:r>
          </a:p>
          <a:p>
            <a:r>
              <a:rPr lang="it-IT" altLang="it-IT" sz="28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Personalizzazione dei percorsi  </a:t>
            </a:r>
            <a:r>
              <a:rPr lang="it-IT" altLang="it-IT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e quindi valorizzazione dell’apprendimento degli studenti</a:t>
            </a:r>
            <a:endParaRPr lang="it-IT" altLang="it-IT" sz="28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it-IT" altLang="it-IT" sz="2800" i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Utilizzo</a:t>
            </a:r>
            <a:r>
              <a:rPr lang="it-IT" altLang="it-IT" sz="28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altLang="it-IT" sz="2800" i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</a:t>
            </a:r>
            <a:r>
              <a:rPr lang="it-IT" altLang="it-IT" sz="28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modalità di osservazione e valutazione delle competenze </a:t>
            </a:r>
          </a:p>
          <a:p>
            <a:pPr marL="0" indent="0" algn="ctr">
              <a:buNone/>
            </a:pPr>
            <a:r>
              <a:rPr lang="it-IT" altLang="it-IT" sz="2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  <a:sym typeface="Symbol" pitchFamily="18" charset="2"/>
              </a:rPr>
              <a:t> = </a:t>
            </a:r>
            <a:r>
              <a:rPr lang="it-IT" altLang="it-IT" sz="2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altLang="it-IT" sz="2400" b="1" i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EFFETTI POSITIVI SULLA PROPRIA </a:t>
            </a:r>
            <a:r>
              <a:rPr lang="it-IT" altLang="it-IT" sz="2400" b="1" i="1" dirty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</a:t>
            </a:r>
            <a:r>
              <a:rPr lang="it-IT" altLang="it-IT" sz="2400" b="1" i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ROFESSIONALITÀ DI DOCENTE</a:t>
            </a:r>
            <a:endParaRPr lang="it-IT" altLang="it-IT" sz="2100" b="1" i="1" dirty="0" smtClean="0">
              <a:solidFill>
                <a:srgbClr val="000066"/>
              </a:solidFill>
              <a:latin typeface="Verdana" pitchFamily="34" charset="0"/>
            </a:endParaRPr>
          </a:p>
          <a:p>
            <a:pPr marL="0" indent="0" algn="ctr">
              <a:buNone/>
            </a:pPr>
            <a:r>
              <a:rPr lang="it-IT" dirty="0" err="1" smtClean="0"/>
              <a:t>Cio’</a:t>
            </a:r>
            <a:r>
              <a:rPr lang="it-IT" dirty="0" smtClean="0"/>
              <a:t> rendere concreto… professionalizzante … efficace…. ...stimolante…. COMPETENTE ……» il proprio contributo disciplinare  nella formazione curricolare dei propri studenti </a:t>
            </a:r>
          </a:p>
          <a:p>
            <a:endParaRPr lang="it-IT" altLang="it-IT" i="1" dirty="0" smtClean="0">
              <a:solidFill>
                <a:srgbClr val="000066"/>
              </a:solidFill>
              <a:latin typeface="Verdana" pitchFamily="34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2852436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it-IT" sz="4000" b="1" dirty="0">
                <a:latin typeface="Batang" pitchFamily="18" charset="-127"/>
                <a:ea typeface="Batang" pitchFamily="18" charset="-127"/>
              </a:rPr>
              <a:t>3-COME ORGANIZZARE L’ASL </a:t>
            </a:r>
            <a:r>
              <a:rPr lang="it-IT" sz="4000" b="1" dirty="0" smtClean="0">
                <a:latin typeface="Batang" pitchFamily="18" charset="-127"/>
                <a:ea typeface="Batang" pitchFamily="18" charset="-127"/>
              </a:rPr>
              <a:t>?</a:t>
            </a:r>
            <a:r>
              <a:rPr lang="it-IT" sz="4000" b="1" dirty="0">
                <a:latin typeface="Batang" pitchFamily="18" charset="-127"/>
                <a:ea typeface="Batang" pitchFamily="18" charset="-127"/>
              </a:rPr>
              <a:t/>
            </a:r>
            <a:br>
              <a:rPr lang="it-IT" sz="4000" b="1" dirty="0">
                <a:latin typeface="Batang" pitchFamily="18" charset="-127"/>
                <a:ea typeface="Batang" pitchFamily="18" charset="-127"/>
              </a:rPr>
            </a:br>
            <a:endParaRPr lang="it-IT" sz="40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/>
              <a:t>QUALI SONO I BISOGNI PROFESSIONALI DEL TERRITORIO/ ? (… ma anche  degli studenti ?!…) </a:t>
            </a:r>
            <a:r>
              <a:rPr lang="it-IT" sz="2800" dirty="0" smtClean="0"/>
              <a:t>…</a:t>
            </a:r>
            <a:r>
              <a:rPr lang="it-IT" sz="2800" dirty="0" smtClean="0">
                <a:solidFill>
                  <a:srgbClr val="FF0000"/>
                </a:solidFill>
              </a:rPr>
              <a:t>indagine</a:t>
            </a:r>
            <a:r>
              <a:rPr lang="it-IT" sz="2800" dirty="0" smtClean="0"/>
              <a:t> …</a:t>
            </a:r>
          </a:p>
          <a:p>
            <a:r>
              <a:rPr lang="it-IT" dirty="0" smtClean="0"/>
              <a:t>COME COINVOLGERE LE AZIENDE? </a:t>
            </a:r>
            <a:r>
              <a:rPr lang="it-IT" sz="2800" dirty="0" smtClean="0"/>
              <a:t>…</a:t>
            </a:r>
            <a:r>
              <a:rPr lang="it-IT" sz="2800" dirty="0" smtClean="0">
                <a:solidFill>
                  <a:srgbClr val="FF0000"/>
                </a:solidFill>
              </a:rPr>
              <a:t>chiedere intervento di esperti aziendali… organizzare visite aziendali…. coinvolgerle in progetti/collaborazioni…..</a:t>
            </a:r>
          </a:p>
          <a:p>
            <a:r>
              <a:rPr lang="it-IT" dirty="0" smtClean="0"/>
              <a:t>COME COINVOLGERE I CDC ?</a:t>
            </a:r>
          </a:p>
          <a:p>
            <a:pPr marL="0" indent="0">
              <a:buNone/>
            </a:pPr>
            <a:r>
              <a:rPr lang="it-IT" sz="2800" dirty="0" smtClean="0"/>
              <a:t>….</a:t>
            </a:r>
            <a:r>
              <a:rPr lang="it-IT" sz="2800" dirty="0" smtClean="0">
                <a:solidFill>
                  <a:srgbClr val="FF0000"/>
                </a:solidFill>
              </a:rPr>
              <a:t>facendoli partecipare alla  fase di progettazione e di tutoraggio vero e proprio in azienda ….rendendoli consapevoli del ruolo della loro disciplina/loro professionalità nel progetto…. riconoscendo economicamente il loro contributo…….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3393731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10000"/>
          </a:bodyPr>
          <a:lstStyle/>
          <a:p>
            <a:r>
              <a:rPr lang="it-IT" dirty="0" smtClean="0"/>
              <a:t>COME PIANIFICARE LE FASI/ATTIVITA’ DEL PROGETTO?...  </a:t>
            </a:r>
          </a:p>
          <a:p>
            <a:r>
              <a:rPr lang="it-IT" dirty="0" smtClean="0">
                <a:solidFill>
                  <a:srgbClr val="FF0000"/>
                </a:solidFill>
              </a:rPr>
              <a:t>Il Referente condivide  le indicazioni del CTS con la  Commissione ( se presente ) e, sulla scorta delle eventuali indicazioni emerse dal monitoraggio degli anni precedenti, definisce  il Progetto. </a:t>
            </a:r>
          </a:p>
          <a:p>
            <a:r>
              <a:rPr lang="it-IT" dirty="0">
                <a:solidFill>
                  <a:srgbClr val="FF0000"/>
                </a:solidFill>
              </a:rPr>
              <a:t>E</a:t>
            </a:r>
            <a:r>
              <a:rPr lang="it-IT" dirty="0" smtClean="0">
                <a:solidFill>
                  <a:srgbClr val="FF0000"/>
                </a:solidFill>
              </a:rPr>
              <a:t>ffettuate le scelte progettuali è necessario predisporre un quadro delle attività nel tempo      ( CHI FA COSA-QUANDO E COME)   e  metterlo a disposizione degli attori del progetto (Gruppo di lavoro-CDC-Studenti-addetto amministrativo….)</a:t>
            </a:r>
            <a:endParaRPr lang="it-I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7593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it-IT" b="1" dirty="0" smtClean="0">
                <a:latin typeface="Batang" pitchFamily="18" charset="-127"/>
                <a:ea typeface="Batang" pitchFamily="18" charset="-127"/>
              </a:rPr>
              <a:t>4- COME PIANIFICARE L’ASL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55000" lnSpcReduction="20000"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FASE 1: CO-PROGETTAZIONE</a:t>
            </a:r>
          </a:p>
          <a:p>
            <a:pPr marL="0" indent="0">
              <a:buNone/>
            </a:pPr>
            <a:r>
              <a:rPr lang="it-IT" dirty="0" smtClean="0"/>
              <a:t>Contattare le aziende </a:t>
            </a:r>
          </a:p>
          <a:p>
            <a:pPr marL="0" indent="0">
              <a:buNone/>
            </a:pPr>
            <a:r>
              <a:rPr lang="it-IT" dirty="0" smtClean="0"/>
              <a:t>Definire  le competenze in partenza e in uscita (performance e di profilo)</a:t>
            </a:r>
          </a:p>
          <a:p>
            <a:pPr marL="0" indent="0">
              <a:buNone/>
            </a:pPr>
            <a:r>
              <a:rPr lang="it-IT" dirty="0" smtClean="0"/>
              <a:t>Definire gli ambiti di intervento  dell’azienda e della  scuola</a:t>
            </a:r>
          </a:p>
          <a:p>
            <a:pPr marL="0" indent="0">
              <a:buNone/>
            </a:pPr>
            <a:r>
              <a:rPr lang="it-IT" dirty="0" smtClean="0"/>
              <a:t>Individuare i tutors del progetto</a:t>
            </a:r>
          </a:p>
          <a:p>
            <a:r>
              <a:rPr lang="it-IT" dirty="0" smtClean="0">
                <a:solidFill>
                  <a:srgbClr val="FF0000"/>
                </a:solidFill>
              </a:rPr>
              <a:t>FASE 2: REALIZZAZIONE</a:t>
            </a:r>
          </a:p>
          <a:p>
            <a:pPr marL="0" indent="0">
              <a:buNone/>
            </a:pPr>
            <a:r>
              <a:rPr lang="it-IT" dirty="0" smtClean="0"/>
              <a:t>Sottoscrivere  Convenzione e Progetto formativo</a:t>
            </a:r>
          </a:p>
          <a:p>
            <a:pPr marL="0" indent="0">
              <a:buNone/>
            </a:pPr>
            <a:r>
              <a:rPr lang="it-IT" dirty="0" smtClean="0"/>
              <a:t>Presentare Progetto ai CDC, agli studenti, alle </a:t>
            </a:r>
            <a:r>
              <a:rPr lang="it-IT" dirty="0"/>
              <a:t>famiglie </a:t>
            </a:r>
            <a:r>
              <a:rPr lang="it-IT" dirty="0" smtClean="0"/>
              <a:t>(..sensibilizzare.. orientare….)</a:t>
            </a:r>
          </a:p>
          <a:p>
            <a:pPr marL="0" indent="0">
              <a:buNone/>
            </a:pPr>
            <a:r>
              <a:rPr lang="it-IT" dirty="0" smtClean="0"/>
              <a:t>Predisporre  modulistica  necessaria ( Registro delle attività in azienda…...)</a:t>
            </a:r>
          </a:p>
          <a:p>
            <a:pPr marL="0" indent="0">
              <a:buNone/>
            </a:pPr>
            <a:r>
              <a:rPr lang="it-IT" dirty="0" smtClean="0"/>
              <a:t>Effettuare la  formazione   in materia di tutela della salute e della sicurezza  sul lavoro,   sui contesti aziendali…..</a:t>
            </a:r>
          </a:p>
          <a:p>
            <a:r>
              <a:rPr lang="it-IT" dirty="0" smtClean="0">
                <a:solidFill>
                  <a:srgbClr val="FF0000"/>
                </a:solidFill>
              </a:rPr>
              <a:t>FASE 3:VALUTAZIONE</a:t>
            </a: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Predisporre ,condividere e compilare la modulistica per la  valutazione ( Griglia  di valutazione  competenze studente , Questionari di gradimento /</a:t>
            </a:r>
            <a:r>
              <a:rPr lang="it-IT" dirty="0" err="1" smtClean="0"/>
              <a:t>monitaggio</a:t>
            </a:r>
            <a:r>
              <a:rPr lang="it-IT" dirty="0" smtClean="0"/>
              <a:t>  progetto, Dichiarazione di tirocinio….)</a:t>
            </a:r>
          </a:p>
          <a:p>
            <a:pPr marL="0" indent="0">
              <a:buNone/>
            </a:pPr>
            <a:r>
              <a:rPr lang="it-IT" dirty="0" smtClean="0"/>
              <a:t>Predisporre e somministrare eventuale  prova  ad «hoc» al rientro dal percorso/condividere le diverse esperienze formative nella classe</a:t>
            </a: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</p:txBody>
      </p:sp>
    </p:spTree>
    <p:extLst>
      <p:ext uri="{BB962C8B-B14F-4D97-AF65-F5344CB8AC3E}">
        <p14:creationId xmlns="" xmlns:p14="http://schemas.microsoft.com/office/powerpoint/2010/main" val="3153410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it-IT" dirty="0" smtClean="0"/>
              <a:t>COME  PROGETTARE USANDO L’APPLICATIVO</a:t>
            </a:r>
            <a:endParaRPr lang="it-IT" dirty="0"/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it-IT" dirty="0" smtClean="0"/>
              <a:t>1-definire/scegliere  le COMPETENZE spendibili  e  acquisibili da parte degli studenti  nel contesto aziendale ( COMPETENZE AZIENDALI O PERFORMANCE) collegandole a quelle del  curricolo scolastico                ( COMPETENZE </a:t>
            </a:r>
            <a:r>
              <a:rPr lang="it-IT" dirty="0" err="1" smtClean="0"/>
              <a:t>DI</a:t>
            </a:r>
            <a:r>
              <a:rPr lang="it-IT" dirty="0" smtClean="0"/>
              <a:t> PROFILO  (se non esiste già un repertorio validato</a:t>
            </a:r>
            <a:r>
              <a:rPr lang="it-IT" dirty="0"/>
              <a:t> </a:t>
            </a:r>
            <a:r>
              <a:rPr lang="it-IT" dirty="0" smtClean="0"/>
              <a:t>contattare le aziende/ enti/ associazioni )</a:t>
            </a:r>
          </a:p>
          <a:p>
            <a:pPr marL="0" indent="0">
              <a:buNone/>
            </a:pPr>
            <a:r>
              <a:rPr lang="it-IT" dirty="0" smtClean="0"/>
              <a:t>2- graduare le competenze scelte nel triennio</a:t>
            </a:r>
          </a:p>
          <a:p>
            <a:pPr marL="0" indent="0">
              <a:buNone/>
            </a:pPr>
            <a:r>
              <a:rPr lang="it-IT" dirty="0" smtClean="0"/>
              <a:t>3- identificare le prestazioni  attese  e il contesto </a:t>
            </a:r>
          </a:p>
          <a:p>
            <a:pPr marL="0" indent="0">
              <a:buNone/>
            </a:pPr>
            <a:r>
              <a:rPr lang="it-IT" dirty="0" smtClean="0"/>
              <a:t>4-personalizzare il percorso definendo convenzione e progetto formativo</a:t>
            </a:r>
          </a:p>
          <a:p>
            <a:pPr marL="0" indent="0">
              <a:buNone/>
            </a:pPr>
            <a:r>
              <a:rPr lang="it-IT" dirty="0" smtClean="0"/>
              <a:t>5- calendarizzare il percorso</a:t>
            </a:r>
          </a:p>
          <a:p>
            <a:pPr marL="0" indent="0">
              <a:buNone/>
            </a:pPr>
            <a:r>
              <a:rPr lang="it-IT" dirty="0" smtClean="0"/>
              <a:t>6- valutare le performance acquisite </a:t>
            </a:r>
          </a:p>
          <a:p>
            <a:pPr marL="0" indent="0">
              <a:buNone/>
            </a:pPr>
            <a:r>
              <a:rPr lang="it-IT" dirty="0" smtClean="0"/>
              <a:t>7- fare sintesi  delle valutazioni per studente / classe </a:t>
            </a:r>
            <a:r>
              <a:rPr lang="it-IT" dirty="0"/>
              <a:t>/</a:t>
            </a:r>
            <a:r>
              <a:rPr lang="it-IT" dirty="0" smtClean="0"/>
              <a:t> percorso </a:t>
            </a:r>
            <a:r>
              <a:rPr lang="it-IT" dirty="0" smtClean="0"/>
              <a:t>triennale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7116675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011486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it-IT" sz="5400" dirty="0" smtClean="0">
                <a:latin typeface="Algerian" pitchFamily="82" charset="0"/>
              </a:rPr>
              <a:t>GRAZIE PER L’ATTENZIONE</a:t>
            </a:r>
            <a:endParaRPr lang="it-IT" sz="5400" dirty="0">
              <a:latin typeface="Algerian" pitchFamily="82" charset="0"/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571472" y="4655304"/>
            <a:ext cx="82153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latin typeface="Times New Roman" pitchFamily="18" charset="0"/>
                <a:cs typeface="Times New Roman" pitchFamily="18" charset="0"/>
              </a:rPr>
              <a:t>PER INFORMAZIONI:</a:t>
            </a:r>
          </a:p>
          <a:p>
            <a:r>
              <a:rPr lang="it-IT" sz="3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it-IT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3200" dirty="0" smtClean="0">
                <a:latin typeface="Times New Roman" pitchFamily="18" charset="0"/>
                <a:cs typeface="Times New Roman" pitchFamily="18" charset="0"/>
              </a:rPr>
              <a:t>                    stefanofrancinelli@gmail.com</a:t>
            </a:r>
            <a:endParaRPr lang="it-IT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1667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it-IT" b="1" dirty="0" smtClean="0">
                <a:latin typeface="Batang" pitchFamily="18" charset="-127"/>
                <a:ea typeface="Batang" pitchFamily="18" charset="-127"/>
              </a:rPr>
              <a:t>1-QUADRO NORMATIVO </a:t>
            </a:r>
            <a:r>
              <a:rPr lang="it-IT" dirty="0" smtClean="0">
                <a:latin typeface="Batang" pitchFamily="18" charset="-127"/>
                <a:ea typeface="Batang" pitchFamily="18" charset="-127"/>
              </a:rPr>
              <a:t/>
            </a:r>
            <a:br>
              <a:rPr lang="it-IT" dirty="0" smtClean="0">
                <a:latin typeface="Batang" pitchFamily="18" charset="-127"/>
                <a:ea typeface="Batang" pitchFamily="18" charset="-127"/>
              </a:rPr>
            </a:br>
            <a:endParaRPr lang="it-IT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90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it-IT" altLang="it-IT" sz="4400" b="1" dirty="0" smtClean="0">
                <a:solidFill>
                  <a:srgbClr val="A800A8"/>
                </a:solidFill>
                <a:latin typeface="Verdana" pitchFamily="34" charset="0"/>
              </a:rPr>
              <a:t>Legge 107/2015</a:t>
            </a:r>
            <a:endParaRPr lang="it-IT" altLang="it-IT" sz="4400" dirty="0" smtClean="0"/>
          </a:p>
          <a:p>
            <a:pPr marL="0" indent="0">
              <a:buNone/>
            </a:pPr>
            <a:endParaRPr lang="it-IT" altLang="it-IT" sz="4800" b="1" dirty="0" smtClean="0">
              <a:solidFill>
                <a:srgbClr val="A800A8"/>
              </a:solidFill>
              <a:latin typeface="Verdana" pitchFamily="34" charset="0"/>
            </a:endParaRPr>
          </a:p>
          <a:p>
            <a:pPr marL="0" indent="0">
              <a:buNone/>
            </a:pPr>
            <a:r>
              <a:rPr lang="it-IT" altLang="it-IT" sz="4800" b="1" dirty="0" smtClean="0">
                <a:solidFill>
                  <a:srgbClr val="A800A8"/>
                </a:solidFill>
                <a:latin typeface="Verdana" pitchFamily="34" charset="0"/>
              </a:rPr>
              <a:t>Linee Guida Alternanza MIUR</a:t>
            </a:r>
          </a:p>
          <a:p>
            <a:pPr marL="0" indent="0">
              <a:buNone/>
            </a:pPr>
            <a:endParaRPr lang="it-IT" sz="4800" b="1" dirty="0" smtClean="0">
              <a:solidFill>
                <a:srgbClr val="A800A8"/>
              </a:solidFill>
              <a:latin typeface="Verdana" pitchFamily="34" charset="0"/>
            </a:endParaRPr>
          </a:p>
          <a:p>
            <a:pPr marL="0" indent="0">
              <a:buNone/>
            </a:pPr>
            <a:r>
              <a:rPr lang="it-IT" sz="4800" b="1" dirty="0" smtClean="0">
                <a:solidFill>
                  <a:srgbClr val="A800A8"/>
                </a:solidFill>
                <a:latin typeface="Verdana" pitchFamily="34" charset="0"/>
              </a:rPr>
              <a:t>Decreto </a:t>
            </a:r>
            <a:r>
              <a:rPr lang="it-IT" sz="4800" b="1" dirty="0">
                <a:solidFill>
                  <a:srgbClr val="A800A8"/>
                </a:solidFill>
                <a:latin typeface="Verdana" pitchFamily="34" charset="0"/>
              </a:rPr>
              <a:t>legislativo 9 aprile 2008, n. </a:t>
            </a:r>
            <a:r>
              <a:rPr lang="it-IT" sz="4800" b="1" dirty="0" smtClean="0">
                <a:solidFill>
                  <a:srgbClr val="A800A8"/>
                </a:solidFill>
                <a:latin typeface="Verdana" pitchFamily="34" charset="0"/>
              </a:rPr>
              <a:t>81</a:t>
            </a:r>
          </a:p>
          <a:p>
            <a:pPr marL="0" indent="0">
              <a:buNone/>
            </a:pPr>
            <a:endParaRPr lang="it-IT" altLang="it-IT" sz="4800" b="1" dirty="0">
              <a:solidFill>
                <a:srgbClr val="A800A8"/>
              </a:solidFill>
              <a:latin typeface="Verdana" pitchFamily="34" charset="0"/>
            </a:endParaRPr>
          </a:p>
          <a:p>
            <a:pPr marL="0" indent="0">
              <a:buNone/>
            </a:pPr>
            <a:r>
              <a:rPr lang="it-IT" altLang="it-IT" sz="4800" b="1" dirty="0">
                <a:solidFill>
                  <a:srgbClr val="A800A8"/>
                </a:solidFill>
                <a:latin typeface="Verdana" pitchFamily="34" charset="0"/>
              </a:rPr>
              <a:t>D.G.R. Lombardia n. 825/2013</a:t>
            </a:r>
          </a:p>
          <a:p>
            <a:pPr marL="0" indent="0">
              <a:buNone/>
            </a:pPr>
            <a:endParaRPr lang="it-IT" sz="4800" dirty="0"/>
          </a:p>
          <a:p>
            <a:pPr marL="0" indent="0">
              <a:buNone/>
            </a:pPr>
            <a:r>
              <a:rPr lang="it-IT" sz="4800" dirty="0" smtClean="0"/>
              <a:t>			INDICAZIONI……….. </a:t>
            </a:r>
            <a:endParaRPr lang="it-IT" sz="4800" dirty="0"/>
          </a:p>
        </p:txBody>
      </p:sp>
    </p:spTree>
    <p:extLst>
      <p:ext uri="{BB962C8B-B14F-4D97-AF65-F5344CB8AC3E}">
        <p14:creationId xmlns="" xmlns:p14="http://schemas.microsoft.com/office/powerpoint/2010/main" val="259779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QUANDO ATTUARLA 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3204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….PUÒ ESSERE </a:t>
            </a:r>
            <a:r>
              <a:rPr lang="it-IT" sz="24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SVOLTA DURANTE LA SOSPENSIONE DELLE ATTIVITÀ DIDATTICHE…..       …….</a:t>
            </a:r>
            <a:r>
              <a:rPr lang="it-IT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quindi </a:t>
            </a:r>
            <a:endParaRPr lang="it-IT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dirty="0" smtClean="0"/>
              <a:t>			IN ORARIO</a:t>
            </a:r>
            <a:endParaRPr lang="it-IT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 </a:t>
            </a:r>
            <a:r>
              <a:rPr lang="it-IT" sz="2800" dirty="0" smtClean="0"/>
              <a:t>CURRICOLARE 		           EXTRA CURRICOLARE</a:t>
            </a:r>
          </a:p>
          <a:p>
            <a:pPr marL="0" indent="0">
              <a:buNone/>
            </a:pPr>
            <a:r>
              <a:rPr lang="it-IT" sz="2000" dirty="0"/>
              <a:t>d</a:t>
            </a:r>
            <a:r>
              <a:rPr lang="it-IT" sz="2000" dirty="0" smtClean="0"/>
              <a:t>urante la scuola					fuori dall’orario gg, 						durante l’estate </a:t>
            </a:r>
          </a:p>
          <a:p>
            <a:pPr marL="0" indent="0">
              <a:buNone/>
            </a:pPr>
            <a:r>
              <a:rPr lang="it-IT" sz="2800" dirty="0"/>
              <a:t> </a:t>
            </a:r>
            <a:r>
              <a:rPr lang="it-IT" sz="2800" dirty="0" smtClean="0"/>
              <a:t>                                     MISTA</a:t>
            </a:r>
          </a:p>
        </p:txBody>
      </p:sp>
      <p:cxnSp>
        <p:nvCxnSpPr>
          <p:cNvPr id="5" name="Connettore 2 4"/>
          <p:cNvCxnSpPr/>
          <p:nvPr/>
        </p:nvCxnSpPr>
        <p:spPr>
          <a:xfrm flipH="1">
            <a:off x="2267744" y="4005064"/>
            <a:ext cx="792088" cy="3240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2 6"/>
          <p:cNvCxnSpPr/>
          <p:nvPr/>
        </p:nvCxnSpPr>
        <p:spPr>
          <a:xfrm>
            <a:off x="5220072" y="4005064"/>
            <a:ext cx="108012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ttore 2 11"/>
          <p:cNvCxnSpPr/>
          <p:nvPr/>
        </p:nvCxnSpPr>
        <p:spPr>
          <a:xfrm>
            <a:off x="4139952" y="4149080"/>
            <a:ext cx="0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4501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QUANTE ORE ? </a:t>
            </a:r>
            <a:br>
              <a:rPr lang="it-IT" dirty="0" smtClean="0"/>
            </a:br>
            <a:r>
              <a:rPr lang="it-IT" altLang="it-IT" dirty="0" smtClean="0"/>
              <a:t>durata complessiva nel triennio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altLang="it-IT" smtClean="0"/>
          </a:p>
          <a:p>
            <a:endParaRPr lang="it-IT" altLang="it-IT" smtClean="0"/>
          </a:p>
          <a:p>
            <a:endParaRPr lang="it-IT" altLang="it-IT" smtClean="0"/>
          </a:p>
          <a:p>
            <a:endParaRPr lang="it-IT" altLang="it-IT" smtClean="0"/>
          </a:p>
          <a:p>
            <a:endParaRPr lang="it-IT" altLang="it-IT" smtClean="0"/>
          </a:p>
          <a:p>
            <a:endParaRPr lang="it-IT" altLang="it-IT" smtClean="0"/>
          </a:p>
          <a:p>
            <a:endParaRPr lang="it-IT" altLang="it-IT" dirty="0" smtClean="0"/>
          </a:p>
        </p:txBody>
      </p:sp>
      <p:graphicFrame>
        <p:nvGraphicFramePr>
          <p:cNvPr id="9" name="Tabella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28023570"/>
              </p:ext>
            </p:extLst>
          </p:nvPr>
        </p:nvGraphicFramePr>
        <p:xfrm>
          <a:off x="1115616" y="1844824"/>
          <a:ext cx="7416826" cy="2907297"/>
        </p:xfrm>
        <a:graphic>
          <a:graphicData uri="http://schemas.openxmlformats.org/drawingml/2006/table">
            <a:tbl>
              <a:tblPr/>
              <a:tblGrid>
                <a:gridCol w="3600403"/>
                <a:gridCol w="3816423"/>
              </a:tblGrid>
              <a:tr h="1467137">
                <a:tc>
                  <a:txBody>
                    <a:bodyPr/>
                    <a:lstStyle/>
                    <a:p>
                      <a:r>
                        <a:rPr lang="it-IT" altLang="it-IT" sz="3200" i="1" dirty="0" smtClean="0">
                          <a:solidFill>
                            <a:srgbClr val="000066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Istituti tecnici e professionali </a:t>
                      </a:r>
                      <a:endParaRPr lang="it-IT" sz="32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altLang="it-IT" sz="2400" i="1" dirty="0" smtClean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i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almeno 400 ore</a:t>
                      </a:r>
                      <a:endParaRPr lang="it-IT" altLang="it-IT" sz="2400" b="1" i="1" dirty="0" smtClean="0">
                        <a:solidFill>
                          <a:srgbClr val="000066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endParaRPr lang="it-IT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160">
                <a:tc>
                  <a:txBody>
                    <a:bodyPr/>
                    <a:lstStyle/>
                    <a:p>
                      <a:endParaRPr lang="it-IT" altLang="it-IT" sz="3200" i="1" dirty="0" smtClean="0">
                        <a:solidFill>
                          <a:srgbClr val="000066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it-IT" altLang="it-IT" sz="3200" i="1" dirty="0" smtClean="0">
                          <a:solidFill>
                            <a:srgbClr val="000066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Licei</a:t>
                      </a:r>
                      <a:endParaRPr lang="it-IT" sz="32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altLang="it-IT" sz="2400" i="1" dirty="0" smtClean="0">
                        <a:solidFill>
                          <a:srgbClr val="FF00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it-IT" sz="2400" b="1" i="1" dirty="0" smtClean="0">
                          <a:solidFill>
                            <a:srgbClr val="FF00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almeno 200 ore</a:t>
                      </a:r>
                      <a:endParaRPr lang="it-IT" sz="2400" b="1" dirty="0" smtClean="0"/>
                    </a:p>
                    <a:p>
                      <a:endParaRPr lang="it-IT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5415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it-IT" dirty="0"/>
              <a:t>	</a:t>
            </a:r>
            <a:r>
              <a:rPr lang="it-IT" dirty="0" smtClean="0"/>
              <a:t>DOVE  ?</a:t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11560" y="1484784"/>
            <a:ext cx="8229600" cy="460851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it-IT" b="1" i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it-IT" sz="3600" b="1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….</a:t>
            </a:r>
            <a:r>
              <a:rPr lang="it-IT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 scuole potranno avvalersi delle collaborazioni già esistenti o attivarne di nuove in sintonia con l’offerta disponibile sul territorio…. ….IN ATTESA DEL REGISTRO NAZIONALE PER </a:t>
            </a:r>
            <a:r>
              <a:rPr lang="it-IT" sz="36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L’ALTERNANZA…….</a:t>
            </a:r>
          </a:p>
          <a:p>
            <a:pPr marL="0" indent="0">
              <a:buNone/>
            </a:pPr>
            <a:endParaRPr lang="it-IT" sz="2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 smtClean="0"/>
          </a:p>
          <a:p>
            <a:pPr marL="0" indent="0" algn="ctr">
              <a:buNone/>
            </a:pPr>
            <a:r>
              <a:rPr lang="it-IT" sz="5800" dirty="0" smtClean="0"/>
              <a:t>….</a:t>
            </a:r>
            <a:r>
              <a:rPr lang="it-IT" sz="5800" dirty="0" smtClean="0">
                <a:solidFill>
                  <a:srgbClr val="FF0000"/>
                </a:solidFill>
              </a:rPr>
              <a:t>AGENZIE( FORMATIVE, PER IL LAVORO..), ASILI, ASL, ASSOCIAZIONI , BIBLIOTECHE, CCIA, CENTRI OSPEDALIERI, CENTRI PER L’IMPIEGO, COMUNI, COMUNITÀ MONTANE, IMPRESE PUBBLICHE E PRIVATE, ORDINI PROFESSIONALI, SCUOLE, SINDACATI, UNIVERSITÀ…..</a:t>
            </a:r>
            <a:br>
              <a:rPr lang="it-IT" sz="5800" dirty="0" smtClean="0">
                <a:solidFill>
                  <a:srgbClr val="FF0000"/>
                </a:solidFill>
              </a:rPr>
            </a:br>
            <a:endParaRPr lang="it-IT" sz="5800" b="1" i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it-IT" b="1" i="1" dirty="0" smtClean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it-IT" b="1" i="1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119918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QUALI ATTIVITA’ SI POSSONO FARE IN ALTERNANZA 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incontro con esperti</a:t>
            </a:r>
          </a:p>
          <a:p>
            <a:r>
              <a:rPr lang="it-IT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visite aziendali</a:t>
            </a:r>
          </a:p>
          <a:p>
            <a:r>
              <a:rPr lang="it-IT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ricerca sul campo</a:t>
            </a:r>
          </a:p>
          <a:p>
            <a:r>
              <a:rPr lang="it-IT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simulazione di impresa</a:t>
            </a:r>
          </a:p>
          <a:p>
            <a:r>
              <a:rPr lang="it-IT" dirty="0" err="1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</a:t>
            </a:r>
            <a:r>
              <a:rPr lang="it-IT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work</a:t>
            </a:r>
          </a:p>
          <a:p>
            <a:r>
              <a:rPr lang="it-IT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tirocini</a:t>
            </a:r>
          </a:p>
          <a:p>
            <a:r>
              <a:rPr lang="it-IT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progetti di imprenditorialità</a:t>
            </a:r>
          </a:p>
          <a:p>
            <a:r>
              <a:rPr lang="it-IT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  <a:r>
              <a:rPr lang="it-IT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orsi di formazione in materia di tutela della salute e della sicurezza nei luoghi di lavoro </a:t>
            </a:r>
            <a:r>
              <a:rPr lang="it-IT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itchFamily="2" charset="2"/>
              </a:rPr>
              <a:t>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622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944216"/>
          </a:xfrm>
        </p:spPr>
        <p:txBody>
          <a:bodyPr>
            <a:normAutofit fontScale="90000"/>
          </a:bodyPr>
          <a:lstStyle/>
          <a:p>
            <a:r>
              <a:rPr lang="it-IT" sz="3600" b="1" dirty="0" smtClean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it-IT" sz="3600" b="1" dirty="0" smtClean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it-IT" sz="3600" b="1" dirty="0" smtClean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</a:t>
            </a:r>
            <a:r>
              <a:rPr lang="it-IT" sz="2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GLI STUDENTI IN ALTERNANZA SONO EQUIPARATI AL LAVORATORE E QUINDI “CREDITORI DI SICUREZZA” A TUTTI GLI EFFETTI</a:t>
            </a:r>
            <a:r>
              <a:rPr lang="it-IT" sz="2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…</a:t>
            </a:r>
            <a:br>
              <a:rPr lang="it-IT" sz="2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it-IT" sz="22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t-IT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PERTANTO LA SCUOLA DEVE</a:t>
            </a:r>
          </a:p>
          <a:p>
            <a:r>
              <a:rPr lang="it-IT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svolgere </a:t>
            </a:r>
            <a:r>
              <a:rPr lang="it-I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attiv</a:t>
            </a:r>
            <a:r>
              <a:rPr lang="it-IT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ità di formazione in materia di tutela della salute e della sicurezza nei luoghi di lavoro =</a:t>
            </a:r>
            <a:r>
              <a:rPr lang="it-IT" sz="24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it-IT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CORSI RIVOLTI AGLI STUDENTI</a:t>
            </a:r>
          </a:p>
          <a:p>
            <a:pPr marL="0" indent="0">
              <a:buNone/>
            </a:pPr>
            <a:r>
              <a:rPr lang="it-IT" altLang="it-IT" sz="2000" b="1" dirty="0" smtClean="0">
                <a:solidFill>
                  <a:srgbClr val="FF0000"/>
                </a:solidFill>
                <a:latin typeface="Verdana" pitchFamily="34" charset="0"/>
              </a:rPr>
              <a:t>        1° modulo</a:t>
            </a:r>
            <a:r>
              <a:rPr lang="it-IT" altLang="it-IT" sz="2000" dirty="0" smtClean="0">
                <a:solidFill>
                  <a:srgbClr val="FF0000"/>
                </a:solidFill>
                <a:latin typeface="Verdana" pitchFamily="34" charset="0"/>
              </a:rPr>
              <a:t> formazione generale = 4 ore</a:t>
            </a:r>
          </a:p>
          <a:p>
            <a:pPr marL="0" indent="0">
              <a:buNone/>
            </a:pPr>
            <a:r>
              <a:rPr lang="it-IT" altLang="it-IT" sz="2000" b="1" dirty="0" smtClean="0">
                <a:solidFill>
                  <a:srgbClr val="FF0000"/>
                </a:solidFill>
                <a:latin typeface="Verdana" pitchFamily="34" charset="0"/>
              </a:rPr>
              <a:t>        2° modulo</a:t>
            </a:r>
            <a:r>
              <a:rPr lang="it-IT" altLang="it-IT" sz="2000" dirty="0" smtClean="0">
                <a:solidFill>
                  <a:schemeClr val="accent6"/>
                </a:solidFill>
                <a:latin typeface="Verdana" pitchFamily="34" charset="0"/>
              </a:rPr>
              <a:t> </a:t>
            </a:r>
            <a:r>
              <a:rPr lang="it-IT" altLang="it-IT" sz="2000" dirty="0" smtClean="0">
                <a:solidFill>
                  <a:srgbClr val="FF0000"/>
                </a:solidFill>
                <a:latin typeface="Verdana" pitchFamily="34" charset="0"/>
              </a:rPr>
              <a:t>formazione specifica=4,8,12 ore</a:t>
            </a:r>
          </a:p>
          <a:p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predisporre la </a:t>
            </a:r>
            <a:r>
              <a:rPr lang="it-IT" altLang="it-IT" sz="24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CERTIFICARE DELLE COMPETENZE</a:t>
            </a:r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it-IT" altLang="it-I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acquisite ……utilizzando il modello di </a:t>
            </a:r>
            <a:r>
              <a:rPr lang="it-IT" altLang="it-IT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attestato…</a:t>
            </a:r>
            <a:endParaRPr lang="it-IT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428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…..IL TIROCINIO …..</a:t>
            </a:r>
            <a:br>
              <a:rPr lang="it-IT" dirty="0" smtClean="0"/>
            </a:br>
            <a:r>
              <a:rPr lang="it-IT" dirty="0" smtClean="0">
                <a:solidFill>
                  <a:srgbClr val="FF0000"/>
                </a:solidFill>
              </a:rPr>
              <a:t>SOGGETTI DEL TIROCINIO </a:t>
            </a:r>
            <a:br>
              <a:rPr lang="it-IT" dirty="0" smtClean="0">
                <a:solidFill>
                  <a:srgbClr val="FF0000"/>
                </a:solidFill>
              </a:rPr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2204864"/>
            <a:ext cx="8229600" cy="3816424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/>
              <a:t>Soggetto promotore </a:t>
            </a:r>
            <a:r>
              <a:rPr lang="it-IT" dirty="0" smtClean="0">
                <a:sym typeface="Wingdings" pitchFamily="2" charset="2"/>
              </a:rPr>
              <a:t> scuola</a:t>
            </a:r>
          </a:p>
          <a:p>
            <a:r>
              <a:rPr lang="it-IT" dirty="0" smtClean="0">
                <a:sym typeface="Wingdings" pitchFamily="2" charset="2"/>
              </a:rPr>
              <a:t>Soggetto ospitante  azienda</a:t>
            </a:r>
          </a:p>
          <a:p>
            <a:r>
              <a:rPr lang="it-IT" dirty="0" smtClean="0">
                <a:sym typeface="Wingdings" pitchFamily="2" charset="2"/>
              </a:rPr>
              <a:t>Tutor aziendale </a:t>
            </a:r>
            <a:r>
              <a:rPr lang="it-IT" sz="2200" dirty="0">
                <a:sym typeface="Wingdings" pitchFamily="2" charset="2"/>
              </a:rPr>
              <a:t>dipendente o </a:t>
            </a:r>
            <a:r>
              <a:rPr lang="it-IT" sz="2200" dirty="0" smtClean="0">
                <a:sym typeface="Wingdings" pitchFamily="2" charset="2"/>
              </a:rPr>
              <a:t>collaboratore o imprenditore stesso dell’azienda ; segue le attività formative  dello studente; deve avere ampia esperienza lavorativa e buone capacità relazionali e comunicative; concorda attività e competenze  da acquisire  assegnando i compiti, monitora e valutata  lo studente</a:t>
            </a:r>
          </a:p>
          <a:p>
            <a:r>
              <a:rPr lang="it-IT" dirty="0" smtClean="0">
                <a:sym typeface="Wingdings" pitchFamily="2" charset="2"/>
              </a:rPr>
              <a:t>Tutor scolastico  </a:t>
            </a:r>
            <a:r>
              <a:rPr lang="it-IT" sz="2200" dirty="0" smtClean="0">
                <a:sym typeface="Wingdings" pitchFamily="2" charset="2"/>
              </a:rPr>
              <a:t>docente; guida </a:t>
            </a:r>
            <a:r>
              <a:rPr lang="it-IT" sz="2200" dirty="0">
                <a:sym typeface="Wingdings" pitchFamily="2" charset="2"/>
              </a:rPr>
              <a:t>e assiste gli </a:t>
            </a:r>
            <a:r>
              <a:rPr lang="it-IT" sz="2200" dirty="0" smtClean="0">
                <a:sym typeface="Wingdings" pitchFamily="2" charset="2"/>
              </a:rPr>
              <a:t>studenti in tirocinio, prende accordi con il tutor aziendale ,  monitora e risolve eventuali problematiche…..  </a:t>
            </a:r>
            <a:endParaRPr lang="it-IT" sz="2200" dirty="0">
              <a:sym typeface="Wingdings" pitchFamily="2" charset="2"/>
            </a:endParaRPr>
          </a:p>
          <a:p>
            <a:r>
              <a:rPr lang="it-IT" dirty="0" smtClean="0">
                <a:sym typeface="Wingdings" pitchFamily="2" charset="2"/>
              </a:rPr>
              <a:t>Studente  </a:t>
            </a:r>
            <a:r>
              <a:rPr lang="it-IT" sz="2200" dirty="0">
                <a:sym typeface="Wingdings" pitchFamily="2" charset="2"/>
              </a:rPr>
              <a:t>ha precisi diritti e doveri da assolvere durante il tirocinio </a:t>
            </a:r>
            <a:endParaRPr lang="it-IT" sz="2200" dirty="0"/>
          </a:p>
        </p:txBody>
      </p:sp>
    </p:spTree>
    <p:extLst>
      <p:ext uri="{BB962C8B-B14F-4D97-AF65-F5344CB8AC3E}">
        <p14:creationId xmlns="" xmlns:p14="http://schemas.microsoft.com/office/powerpoint/2010/main" val="229360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216024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…..TIROCINIO….</a:t>
            </a:r>
            <a:br>
              <a:rPr lang="it-IT" dirty="0" smtClean="0"/>
            </a:br>
            <a:r>
              <a:rPr lang="it-IT" dirty="0" smtClean="0"/>
              <a:t> </a:t>
            </a:r>
            <a:r>
              <a:rPr lang="it-IT" dirty="0" smtClean="0">
                <a:solidFill>
                  <a:srgbClr val="FF0000"/>
                </a:solidFill>
              </a:rPr>
              <a:t>DOCUMENTI OBBLIGATORI</a:t>
            </a:r>
            <a:br>
              <a:rPr lang="it-IT" dirty="0" smtClean="0">
                <a:solidFill>
                  <a:srgbClr val="FF0000"/>
                </a:solidFill>
              </a:rPr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2636913"/>
            <a:ext cx="8229600" cy="2232248"/>
          </a:xfrm>
        </p:spPr>
        <p:txBody>
          <a:bodyPr>
            <a:normAutofit fontScale="62500" lnSpcReduction="20000"/>
          </a:bodyPr>
          <a:lstStyle/>
          <a:p>
            <a:r>
              <a:rPr lang="it-IT" sz="4500" dirty="0" smtClean="0"/>
              <a:t>CONVENZIONE</a:t>
            </a:r>
            <a:r>
              <a:rPr lang="it-IT" dirty="0" smtClean="0"/>
              <a:t> : </a:t>
            </a:r>
            <a:r>
              <a:rPr lang="it-IT" dirty="0"/>
              <a:t>accordo tra ente promotore ed ente ospitante in cui definire finalità del tirocinio, compiti delle parti, obblighi normativi…</a:t>
            </a:r>
          </a:p>
          <a:p>
            <a:pPr marL="0" indent="0">
              <a:buNone/>
            </a:pPr>
            <a:endParaRPr lang="it-IT" dirty="0" smtClean="0"/>
          </a:p>
          <a:p>
            <a:r>
              <a:rPr lang="it-IT" sz="4500" dirty="0" smtClean="0"/>
              <a:t>PROGETTO FORMATIVO </a:t>
            </a:r>
            <a:r>
              <a:rPr lang="it-IT" dirty="0" smtClean="0">
                <a:solidFill>
                  <a:srgbClr val="FF0000"/>
                </a:solidFill>
              </a:rPr>
              <a:t>: </a:t>
            </a:r>
            <a:r>
              <a:rPr lang="it-IT" dirty="0" smtClean="0"/>
              <a:t>documento    che accompagna ogni studente, in cui vengono riportate le anagrafiche dei soggetti , durata , obiettivi , modalità di gestione  e attività  oggetto del tirocinio, modalità di  valutazione, compiti e obblighi  specifici dei soggetti</a:t>
            </a:r>
            <a:r>
              <a:rPr lang="it-IT" dirty="0" smtClean="0">
                <a:solidFill>
                  <a:srgbClr val="FF0000"/>
                </a:solidFill>
              </a:rPr>
              <a:t>…. 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6108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987</Words>
  <Application>Microsoft Office PowerPoint</Application>
  <PresentationFormat>Presentazione su schermo (4:3)</PresentationFormat>
  <Paragraphs>147</Paragraphs>
  <Slides>18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19" baseType="lpstr">
      <vt:lpstr>Tema di Office</vt:lpstr>
      <vt:lpstr>FORMAZIONE ASL  Meccanici ed Elettrici</vt:lpstr>
      <vt:lpstr>1-QUADRO NORMATIVO  </vt:lpstr>
      <vt:lpstr>QUANDO ATTUARLA ?</vt:lpstr>
      <vt:lpstr>QUANTE ORE ?  durata complessiva nel triennio</vt:lpstr>
      <vt:lpstr> DOVE  ? </vt:lpstr>
      <vt:lpstr>QUALI ATTIVITA’ SI POSSONO FARE IN ALTERNANZA ?</vt:lpstr>
      <vt:lpstr> ..GLI STUDENTI IN ALTERNANZA SONO EQUIPARATI AL LAVORATORE E QUINDI “CREDITORI DI SICUREZZA” A TUTTI GLI EFFETTI… </vt:lpstr>
      <vt:lpstr> …..IL TIROCINIO ….. SOGGETTI DEL TIROCINIO  </vt:lpstr>
      <vt:lpstr> …..TIROCINIO….  DOCUMENTI OBBLIGATORI </vt:lpstr>
      <vt:lpstr>RICORDARSI CHE  : </vt:lpstr>
      <vt:lpstr> 2-COS’E’ASL ? </vt:lpstr>
      <vt:lpstr>EFFETTI SULLO STUDENTE </vt:lpstr>
      <vt:lpstr>Ma anche EFFETTI  SUL DOCENTE </vt:lpstr>
      <vt:lpstr>3-COME ORGANIZZARE L’ASL ? </vt:lpstr>
      <vt:lpstr>Diapositiva 15</vt:lpstr>
      <vt:lpstr>4- COME PIANIFICARE L’ASL</vt:lpstr>
      <vt:lpstr>COME  PROGETTARE USANDO L’APPLICATIVO</vt:lpstr>
      <vt:lpstr>GRAZIE PER L’ATTENZIONE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FORMAZIONE ASL  2016</dc:title>
  <dc:creator>Patty</dc:creator>
  <cp:lastModifiedBy>Utente</cp:lastModifiedBy>
  <cp:revision>43</cp:revision>
  <dcterms:created xsi:type="dcterms:W3CDTF">2016-03-29T09:25:05Z</dcterms:created>
  <dcterms:modified xsi:type="dcterms:W3CDTF">2016-04-06T09:24:52Z</dcterms:modified>
</cp:coreProperties>
</file>